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9" r:id="rId12"/>
    <p:sldId id="267" r:id="rId13"/>
    <p:sldId id="264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rmorant Garamond Light Bold" panose="020B0604020202020204" charset="0"/>
      <p:regular r:id="rId19"/>
    </p:embeddedFont>
    <p:embeddedFont>
      <p:font typeface="Nunito Sans Regular" panose="020B0604020202020204" charset="0"/>
      <p:regular r:id="rId20"/>
    </p:embeddedFont>
    <p:embeddedFont>
      <p:font typeface="Open Sauce Light" panose="020B0604020202020204" charset="0"/>
      <p:regular r:id="rId21"/>
    </p:embeddedFont>
    <p:embeddedFont>
      <p:font typeface="Open Sauce Light Bold" panose="020B0604020202020204" charset="0"/>
      <p:regular r:id="rId22"/>
    </p:embeddedFont>
    <p:embeddedFont>
      <p:font typeface="Segoe UI Variable Display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5C95"/>
    <a:srgbClr val="544541"/>
    <a:srgbClr val="AD795B"/>
    <a:srgbClr val="3F3151"/>
    <a:srgbClr val="A8937E"/>
    <a:srgbClr val="766059"/>
    <a:srgbClr val="4AF2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44" y="2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svg"/><Relationship Id="rId7" Type="http://schemas.openxmlformats.org/officeDocument/2006/relationships/image" Target="../media/image77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14.svg"/><Relationship Id="rId5" Type="http://schemas.openxmlformats.org/officeDocument/2006/relationships/image" Target="../media/image30.svg"/><Relationship Id="rId10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7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8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4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0.svg"/><Relationship Id="rId7" Type="http://schemas.openxmlformats.org/officeDocument/2006/relationships/image" Target="../media/image8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sv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34.svg"/><Relationship Id="rId5" Type="http://schemas.openxmlformats.org/officeDocument/2006/relationships/image" Target="../media/image47.svg"/><Relationship Id="rId10" Type="http://schemas.openxmlformats.org/officeDocument/2006/relationships/image" Target="../media/image33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0.svg"/><Relationship Id="rId7" Type="http://schemas.openxmlformats.org/officeDocument/2006/relationships/image" Target="../media/image62.png"/><Relationship Id="rId12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11" Type="http://schemas.openxmlformats.org/officeDocument/2006/relationships/image" Target="../media/image13.png"/><Relationship Id="rId5" Type="http://schemas.openxmlformats.org/officeDocument/2006/relationships/image" Target="../media/image30.svg"/><Relationship Id="rId10" Type="http://schemas.openxmlformats.org/officeDocument/2006/relationships/image" Target="../media/image65.svg"/><Relationship Id="rId4" Type="http://schemas.openxmlformats.org/officeDocument/2006/relationships/image" Target="../media/image29.png"/><Relationship Id="rId9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7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318133">
            <a:off x="-3450362" y="-2057924"/>
            <a:ext cx="17147412" cy="201518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02646">
            <a:off x="6112880" y="2639099"/>
            <a:ext cx="23366845" cy="107062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4891752" y="6566542"/>
            <a:ext cx="12932527" cy="568247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03506" y="1665915"/>
            <a:ext cx="12789993" cy="7688933"/>
            <a:chOff x="-1440945" y="-1174702"/>
            <a:chExt cx="17053325" cy="10251909"/>
          </a:xfrm>
        </p:grpSpPr>
        <p:sp>
          <p:nvSpPr>
            <p:cNvPr id="6" name="TextBox 6"/>
            <p:cNvSpPr txBox="1"/>
            <p:nvPr/>
          </p:nvSpPr>
          <p:spPr>
            <a:xfrm>
              <a:off x="-1397710" y="6688830"/>
              <a:ext cx="17010090" cy="702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r>
                <a:rPr lang="en-US" sz="3200" u="none" spc="1212" dirty="0">
                  <a:solidFill>
                    <a:srgbClr val="FAF7F3"/>
                  </a:solidFill>
                  <a:latin typeface="Open Sauce Light"/>
                </a:rPr>
                <a:t>AKASH 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397710" y="7604838"/>
              <a:ext cx="17010090" cy="1472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u="none" spc="1212" dirty="0">
                  <a:solidFill>
                    <a:srgbClr val="FAF7F3"/>
                  </a:solidFill>
                  <a:latin typeface="Open Sauce Light"/>
                </a:rPr>
                <a:t>20384103</a:t>
              </a:r>
            </a:p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FAF7F3"/>
                </a:solidFill>
                <a:latin typeface="Open Sauce Ligh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440945" y="-1174702"/>
              <a:ext cx="17010090" cy="674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72"/>
                </a:lnSpc>
              </a:pPr>
              <a:r>
                <a:rPr lang="en-US" sz="12972" dirty="0">
                  <a:solidFill>
                    <a:srgbClr val="FAF7F3"/>
                  </a:solidFill>
                  <a:latin typeface="Cormorant Garamond Light Bold"/>
                </a:rPr>
                <a:t>Java Abstract Class and Abstract Methods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10503">
            <a:off x="12255452" y="-1811092"/>
            <a:ext cx="4412717" cy="40195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470159" y="6749365"/>
            <a:ext cx="581784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226036">
            <a:off x="-4179013" y="-2881137"/>
            <a:ext cx="17923152" cy="117315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137289">
            <a:off x="11021662" y="5075914"/>
            <a:ext cx="8685836" cy="68697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339339">
            <a:off x="13960609" y="5994003"/>
            <a:ext cx="5963877" cy="567406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937023" y="-2789818"/>
            <a:ext cx="5722071" cy="521228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8700" y="1020190"/>
            <a:ext cx="10852487" cy="1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9600" dirty="0">
                <a:solidFill>
                  <a:srgbClr val="FAF7F3"/>
                </a:solidFill>
                <a:latin typeface="Cormorant Garamond Light Bold"/>
              </a:rPr>
              <a:t>Java Abstraction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F5A2C41-2FEA-9506-9CD3-F3EF62EF783F}"/>
              </a:ext>
            </a:extLst>
          </p:cNvPr>
          <p:cNvSpPr txBox="1"/>
          <p:nvPr/>
        </p:nvSpPr>
        <p:spPr>
          <a:xfrm>
            <a:off x="1754348" y="2974030"/>
            <a:ext cx="15162051" cy="1116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6F3EE"/>
                </a:solidFill>
                <a:latin typeface="Open Sauce Light Bold"/>
              </a:rPr>
              <a:t>The major use of abstract classes and methods is </a:t>
            </a:r>
            <a:r>
              <a:rPr lang="en-US" sz="3600" b="1" dirty="0">
                <a:solidFill>
                  <a:srgbClr val="F6F3EE"/>
                </a:solidFill>
                <a:latin typeface="Open Sauce Light Bold"/>
              </a:rPr>
              <a:t>to achieve abstraction in Java.</a:t>
            </a:r>
            <a:endParaRPr lang="en-US" sz="3200" b="1" dirty="0">
              <a:solidFill>
                <a:srgbClr val="F6F3EE"/>
              </a:solidFill>
              <a:latin typeface="Open Sauce Light Bold"/>
            </a:endParaRP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EDB8E7AE-DFBF-F98B-A193-EF3428A9AF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18121" y="3100472"/>
            <a:ext cx="292957" cy="321617"/>
          </a:xfrm>
          <a:prstGeom prst="rect">
            <a:avLst/>
          </a:prstGeom>
        </p:spPr>
      </p:pic>
      <p:sp>
        <p:nvSpPr>
          <p:cNvPr id="28" name="TextBox 7">
            <a:extLst>
              <a:ext uri="{FF2B5EF4-FFF2-40B4-BE49-F238E27FC236}">
                <a16:creationId xmlns:a16="http://schemas.microsoft.com/office/drawing/2014/main" id="{7F4B4DF3-AE05-E616-E827-773F512D4815}"/>
              </a:ext>
            </a:extLst>
          </p:cNvPr>
          <p:cNvSpPr txBox="1"/>
          <p:nvPr/>
        </p:nvSpPr>
        <p:spPr>
          <a:xfrm>
            <a:off x="1751108" y="4721767"/>
            <a:ext cx="15162051" cy="110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6F3EE"/>
                </a:solidFill>
                <a:latin typeface="Open Sauce Light Bold"/>
              </a:rPr>
              <a:t>Important concept of </a:t>
            </a:r>
            <a:r>
              <a:rPr lang="en-US" sz="3600" b="1" dirty="0">
                <a:solidFill>
                  <a:srgbClr val="F6F3EE"/>
                </a:solidFill>
                <a:latin typeface="Open Sauce Light Bold"/>
              </a:rPr>
              <a:t>object-oriented programming </a:t>
            </a:r>
            <a:r>
              <a:rPr lang="en-US" sz="3200" dirty="0">
                <a:solidFill>
                  <a:srgbClr val="F6F3EE"/>
                </a:solidFill>
                <a:latin typeface="Open Sauce Light Bold"/>
              </a:rPr>
              <a:t>that allows us to hide unnecessary details and only show the needed information.</a:t>
            </a: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0C8D63E-7F13-C893-F1B9-A9D12BF309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14881" y="4848209"/>
            <a:ext cx="292957" cy="321617"/>
          </a:xfrm>
          <a:prstGeom prst="rect">
            <a:avLst/>
          </a:prstGeom>
        </p:spPr>
      </p:pic>
      <p:sp>
        <p:nvSpPr>
          <p:cNvPr id="30" name="TextBox 7">
            <a:extLst>
              <a:ext uri="{FF2B5EF4-FFF2-40B4-BE49-F238E27FC236}">
                <a16:creationId xmlns:a16="http://schemas.microsoft.com/office/drawing/2014/main" id="{D71DFA7E-41BE-06CC-C56E-D9F2880D36D4}"/>
              </a:ext>
            </a:extLst>
          </p:cNvPr>
          <p:cNvSpPr txBox="1"/>
          <p:nvPr/>
        </p:nvSpPr>
        <p:spPr>
          <a:xfrm>
            <a:off x="1751108" y="6978591"/>
            <a:ext cx="15162051" cy="110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6F3EE"/>
                </a:solidFill>
                <a:latin typeface="Open Sauce Light Bold"/>
              </a:rPr>
              <a:t>This allows us to </a:t>
            </a:r>
            <a:r>
              <a:rPr lang="en-US" sz="3600" b="1" dirty="0">
                <a:solidFill>
                  <a:srgbClr val="F6F3EE"/>
                </a:solidFill>
                <a:latin typeface="Open Sauce Light Bold"/>
              </a:rPr>
              <a:t>manage complexity by omitting or hiding details </a:t>
            </a:r>
            <a:r>
              <a:rPr lang="en-US" sz="3200" dirty="0">
                <a:solidFill>
                  <a:srgbClr val="F6F3EE"/>
                </a:solidFill>
                <a:latin typeface="Open Sauce Light Bold"/>
              </a:rPr>
              <a:t>with a simpler, higher-level idea.</a:t>
            </a:r>
          </a:p>
        </p:txBody>
      </p:sp>
      <p:pic>
        <p:nvPicPr>
          <p:cNvPr id="31" name="Picture 16">
            <a:extLst>
              <a:ext uri="{FF2B5EF4-FFF2-40B4-BE49-F238E27FC236}">
                <a16:creationId xmlns:a16="http://schemas.microsoft.com/office/drawing/2014/main" id="{8393F2B6-9441-E906-2828-97B4DD8A75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14881" y="7105033"/>
            <a:ext cx="292957" cy="3216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54391">
            <a:off x="6954739" y="-2637883"/>
            <a:ext cx="19677059" cy="155627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111978">
            <a:off x="14186693" y="-552244"/>
            <a:ext cx="14740237" cy="116581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08944" y="1162050"/>
            <a:ext cx="3927764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03CED-D710-E706-3916-C96A01B7E503}"/>
              </a:ext>
            </a:extLst>
          </p:cNvPr>
          <p:cNvSpPr txBox="1"/>
          <p:nvPr/>
        </p:nvSpPr>
        <p:spPr>
          <a:xfrm>
            <a:off x="938893" y="3422384"/>
            <a:ext cx="552693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</a:rPr>
              <a:t>abstract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2060"/>
                </a:solidFill>
              </a:rPr>
              <a:t>class</a:t>
            </a:r>
            <a:r>
              <a:rPr lang="en-US" sz="3000" dirty="0"/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MotorBike</a:t>
            </a:r>
            <a:r>
              <a:rPr lang="en-US" sz="3000" dirty="0"/>
              <a:t> {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rgbClr val="002060"/>
                </a:solidFill>
              </a:rPr>
              <a:t>abstract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2060"/>
                </a:solidFill>
              </a:rPr>
              <a:t>void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855C95"/>
                </a:solidFill>
              </a:rPr>
              <a:t>brake</a:t>
            </a:r>
            <a:r>
              <a:rPr lang="en-US" sz="3000" dirty="0"/>
              <a:t>();</a:t>
            </a:r>
          </a:p>
          <a:p>
            <a:r>
              <a:rPr lang="en-US" sz="3000" dirty="0"/>
              <a:t>}</a:t>
            </a:r>
          </a:p>
          <a:p>
            <a:endParaRPr lang="en-US" sz="3000" dirty="0"/>
          </a:p>
          <a:p>
            <a:r>
              <a:rPr lang="en-US" sz="3000" dirty="0">
                <a:solidFill>
                  <a:srgbClr val="002060"/>
                </a:solidFill>
              </a:rPr>
              <a:t>class</a:t>
            </a:r>
            <a:r>
              <a:rPr lang="en-US" sz="3000" dirty="0"/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SportsBike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2060"/>
                </a:solidFill>
              </a:rPr>
              <a:t>extends</a:t>
            </a:r>
            <a:r>
              <a:rPr lang="en-US" sz="3000" dirty="0"/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MotorBike</a:t>
            </a:r>
            <a:r>
              <a:rPr lang="en-US" sz="3000" dirty="0"/>
              <a:t> {</a:t>
            </a:r>
          </a:p>
          <a:p>
            <a:r>
              <a:rPr lang="en-US" sz="3000" dirty="0"/>
              <a:t>    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// implementation of abstract method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rgbClr val="002060"/>
                </a:solidFill>
              </a:rPr>
              <a:t>public void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855C95"/>
                </a:solidFill>
              </a:rPr>
              <a:t>brake</a:t>
            </a:r>
            <a:r>
              <a:rPr lang="en-US" sz="3000" dirty="0"/>
              <a:t>() {</a:t>
            </a:r>
          </a:p>
          <a:p>
            <a:r>
              <a:rPr lang="en-US" sz="3000" dirty="0"/>
              <a:t>    </a:t>
            </a:r>
            <a:r>
              <a:rPr lang="en-US" sz="3000" dirty="0" err="1"/>
              <a:t>System.out.println</a:t>
            </a:r>
            <a:r>
              <a:rPr lang="en-US" sz="3000" dirty="0"/>
              <a:t>("</a:t>
            </a:r>
            <a:r>
              <a:rPr lang="en-US" sz="3000" dirty="0" err="1">
                <a:solidFill>
                  <a:schemeClr val="accent2">
                    <a:lumMod val="75000"/>
                  </a:schemeClr>
                </a:solidFill>
              </a:rPr>
              <a:t>SportsBike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Brake</a:t>
            </a:r>
            <a:r>
              <a:rPr lang="en-US" sz="3000" dirty="0"/>
              <a:t>");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88C24-7CBA-FBED-E0FF-8CE2BA447DCC}"/>
              </a:ext>
            </a:extLst>
          </p:cNvPr>
          <p:cNvSpPr txBox="1"/>
          <p:nvPr/>
        </p:nvSpPr>
        <p:spPr>
          <a:xfrm>
            <a:off x="7341313" y="5161510"/>
            <a:ext cx="699546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</a:rPr>
              <a:t>class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Main</a:t>
            </a:r>
            <a:r>
              <a:rPr lang="en-US" sz="3000" dirty="0"/>
              <a:t> {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rgbClr val="002060"/>
                </a:solidFill>
              </a:rPr>
              <a:t>public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2060"/>
                </a:solidFill>
              </a:rPr>
              <a:t>static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2060"/>
                </a:solidFill>
              </a:rPr>
              <a:t>void</a:t>
            </a:r>
            <a:r>
              <a:rPr lang="en-US" sz="3000" dirty="0"/>
              <a:t> main(String[] </a:t>
            </a:r>
            <a:r>
              <a:rPr lang="en-US" sz="3000" dirty="0" err="1"/>
              <a:t>args</a:t>
            </a:r>
            <a:r>
              <a:rPr lang="en-US" sz="3000" dirty="0"/>
              <a:t>) {</a:t>
            </a:r>
          </a:p>
          <a:p>
            <a:r>
              <a:rPr lang="en-US" sz="3000" dirty="0"/>
              <a:t>    </a:t>
            </a:r>
            <a:r>
              <a:rPr lang="en-US" sz="3000" dirty="0" err="1"/>
              <a:t>MountainBike</a:t>
            </a:r>
            <a:r>
              <a:rPr lang="en-US" sz="3000" dirty="0"/>
              <a:t> m1 = </a:t>
            </a:r>
            <a:r>
              <a:rPr lang="en-US" sz="3000" dirty="0">
                <a:solidFill>
                  <a:srgbClr val="002060"/>
                </a:solidFill>
              </a:rPr>
              <a:t>new</a:t>
            </a:r>
            <a:r>
              <a:rPr lang="en-US" sz="3000" dirty="0"/>
              <a:t> </a:t>
            </a:r>
            <a:r>
              <a:rPr lang="en-US" sz="3000" dirty="0" err="1"/>
              <a:t>MountainBike</a:t>
            </a:r>
            <a:r>
              <a:rPr lang="en-US" sz="3000" dirty="0"/>
              <a:t>();</a:t>
            </a:r>
          </a:p>
          <a:p>
            <a:r>
              <a:rPr lang="en-US" sz="3000" dirty="0"/>
              <a:t>    m1.brake();</a:t>
            </a:r>
          </a:p>
          <a:p>
            <a:r>
              <a:rPr lang="en-US" sz="3000" dirty="0"/>
              <a:t>    </a:t>
            </a:r>
            <a:r>
              <a:rPr lang="en-US" sz="3000" dirty="0" err="1"/>
              <a:t>SportsBike</a:t>
            </a:r>
            <a:r>
              <a:rPr lang="en-US" sz="3000" dirty="0"/>
              <a:t> s1 = </a:t>
            </a:r>
            <a:r>
              <a:rPr lang="en-US" sz="3000" dirty="0">
                <a:solidFill>
                  <a:srgbClr val="002060"/>
                </a:solidFill>
              </a:rPr>
              <a:t>new</a:t>
            </a:r>
            <a:r>
              <a:rPr lang="en-US" sz="3000" dirty="0"/>
              <a:t> </a:t>
            </a:r>
            <a:r>
              <a:rPr lang="en-US" sz="3000" dirty="0" err="1"/>
              <a:t>SportsBike</a:t>
            </a:r>
            <a:r>
              <a:rPr lang="en-US" sz="3000" dirty="0"/>
              <a:t>();</a:t>
            </a:r>
          </a:p>
          <a:p>
            <a:r>
              <a:rPr lang="en-US" sz="3000" dirty="0"/>
              <a:t>    s1.brake();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3F993-8AB3-038B-68E8-5C2B80D3859D}"/>
              </a:ext>
            </a:extLst>
          </p:cNvPr>
          <p:cNvSpPr txBox="1"/>
          <p:nvPr/>
        </p:nvSpPr>
        <p:spPr>
          <a:xfrm>
            <a:off x="7341314" y="1633467"/>
            <a:ext cx="1439693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2060"/>
                </a:solidFill>
              </a:rPr>
              <a:t>class</a:t>
            </a:r>
            <a:r>
              <a:rPr lang="en-US" sz="3000" dirty="0"/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MountainBike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2060"/>
                </a:solidFill>
              </a:rPr>
              <a:t>extends</a:t>
            </a:r>
            <a:r>
              <a:rPr lang="en-US" sz="3000" dirty="0"/>
              <a:t>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</a:rPr>
              <a:t>MotorBike</a:t>
            </a:r>
            <a:r>
              <a:rPr lang="en-US" sz="3000" dirty="0"/>
              <a:t> {</a:t>
            </a:r>
          </a:p>
          <a:p>
            <a:r>
              <a:rPr lang="en-US" sz="3000" dirty="0"/>
              <a:t>    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// implementation of abstract method</a:t>
            </a:r>
          </a:p>
          <a:p>
            <a:r>
              <a:rPr lang="en-US" sz="3000" dirty="0"/>
              <a:t>  </a:t>
            </a:r>
            <a:r>
              <a:rPr lang="en-US" sz="3000" dirty="0">
                <a:solidFill>
                  <a:srgbClr val="002060"/>
                </a:solidFill>
              </a:rPr>
              <a:t>public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002060"/>
                </a:solidFill>
              </a:rPr>
              <a:t>void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855C95"/>
                </a:solidFill>
              </a:rPr>
              <a:t>brake</a:t>
            </a:r>
            <a:r>
              <a:rPr lang="en-US" sz="3000" dirty="0"/>
              <a:t>() {</a:t>
            </a:r>
          </a:p>
          <a:p>
            <a:r>
              <a:rPr lang="en-US" sz="3000" dirty="0"/>
              <a:t>    </a:t>
            </a:r>
            <a:r>
              <a:rPr lang="en-US" sz="3000" dirty="0" err="1"/>
              <a:t>System.out.println</a:t>
            </a:r>
            <a:r>
              <a:rPr lang="en-US" sz="3000" dirty="0"/>
              <a:t>(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sz="3000" dirty="0" err="1">
                <a:solidFill>
                  <a:schemeClr val="accent2">
                    <a:lumMod val="75000"/>
                  </a:schemeClr>
                </a:solidFill>
              </a:rPr>
              <a:t>MountainBike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</a:rPr>
              <a:t>Brake</a:t>
            </a:r>
            <a:r>
              <a:rPr lang="en-US" sz="3000" dirty="0"/>
              <a:t>");</a:t>
            </a:r>
          </a:p>
          <a:p>
            <a:r>
              <a:rPr lang="en-US" sz="3000" dirty="0"/>
              <a:t>  }</a:t>
            </a:r>
          </a:p>
          <a:p>
            <a:r>
              <a:rPr lang="en-US" sz="3000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48F765-5E78-223D-A615-58CB1C648913}"/>
              </a:ext>
            </a:extLst>
          </p:cNvPr>
          <p:cNvSpPr txBox="1"/>
          <p:nvPr/>
        </p:nvSpPr>
        <p:spPr>
          <a:xfrm>
            <a:off x="1083271" y="308975"/>
            <a:ext cx="5058666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600" dirty="0" err="1">
                <a:solidFill>
                  <a:srgbClr val="FAF7F3"/>
                </a:solidFill>
                <a:latin typeface="Cormorant Garamond Light Bold"/>
              </a:rPr>
              <a:t>Eg</a:t>
            </a:r>
            <a:r>
              <a:rPr lang="en-US" sz="16600" dirty="0">
                <a:solidFill>
                  <a:srgbClr val="FAF7F3"/>
                </a:solidFill>
                <a:latin typeface="Cormorant Garamond Light Bold"/>
              </a:rPr>
              <a:t>: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145578">
            <a:off x="11690587" y="2978567"/>
            <a:ext cx="7406437" cy="585781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75291" y="3003367"/>
            <a:ext cx="15030213" cy="98379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59908" y="1684707"/>
            <a:ext cx="9970091" cy="110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6F3EE"/>
                </a:solidFill>
                <a:latin typeface="Open Sauce Light Bold"/>
              </a:rPr>
              <a:t>programiz.com/java-programming/abstract-classes-methods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9908" y="3677934"/>
            <a:ext cx="905569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6F3EE"/>
                </a:solidFill>
                <a:latin typeface="Open Sauce Light Bold"/>
              </a:rPr>
              <a:t>javatpoint.com/super-keyword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9909" y="6078926"/>
            <a:ext cx="8427364" cy="1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9600" dirty="0">
                <a:solidFill>
                  <a:srgbClr val="FAF7F3"/>
                </a:solidFill>
                <a:latin typeface="Cormorant Garamond Light Bold"/>
              </a:rPr>
              <a:t>Reference: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223337" y="6094801"/>
            <a:ext cx="6887155" cy="47583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061334">
            <a:off x="7028909" y="-2118654"/>
            <a:ext cx="16286161" cy="1288087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734897" y="3988255"/>
            <a:ext cx="13243114" cy="1426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13800" dirty="0">
                <a:solidFill>
                  <a:srgbClr val="FAF7F3"/>
                </a:solidFill>
                <a:latin typeface="Cormorant Garamond Light Bold"/>
              </a:rPr>
              <a:t>THANK YOU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100000">
            <a:off x="-3102949" y="7728984"/>
            <a:ext cx="9267009" cy="47177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626183">
            <a:off x="-2889446" y="2725870"/>
            <a:ext cx="5325534" cy="538427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836415" y="7993191"/>
            <a:ext cx="5722071" cy="521228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26679" y="765715"/>
            <a:ext cx="222947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89847">
            <a:off x="-3262876" y="-2298566"/>
            <a:ext cx="12241796" cy="143867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90640">
            <a:off x="294497" y="1004361"/>
            <a:ext cx="20609617" cy="134899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03001" y="951731"/>
            <a:ext cx="416795" cy="4013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83548" y="3414226"/>
            <a:ext cx="416795" cy="4013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03003" y="5778939"/>
            <a:ext cx="416795" cy="40130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991952" y="6654247"/>
            <a:ext cx="6152048" cy="486571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63360"/>
              </p:ext>
            </p:extLst>
          </p:nvPr>
        </p:nvGraphicFramePr>
        <p:xfrm>
          <a:off x="10120440" y="604391"/>
          <a:ext cx="6755363" cy="2268769"/>
        </p:xfrm>
        <a:graphic>
          <a:graphicData uri="http://schemas.openxmlformats.org/drawingml/2006/table">
            <a:tbl>
              <a:tblPr/>
              <a:tblGrid>
                <a:gridCol w="675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AF7F3"/>
                          </a:solidFill>
                          <a:latin typeface="Open Sauce Light Bold"/>
                        </a:rPr>
                        <a:t>Cannot be instantiated!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7219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800" dirty="0">
                          <a:solidFill>
                            <a:srgbClr val="FAF7F3"/>
                          </a:solidFill>
                          <a:latin typeface="Nunito Sans Regular"/>
                        </a:rPr>
                        <a:t>We cannot create objects of abstract classes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926902"/>
              </p:ext>
            </p:extLst>
          </p:nvPr>
        </p:nvGraphicFramePr>
        <p:xfrm>
          <a:off x="10100987" y="3048972"/>
          <a:ext cx="6755363" cy="2268769"/>
        </p:xfrm>
        <a:graphic>
          <a:graphicData uri="http://schemas.openxmlformats.org/drawingml/2006/table">
            <a:tbl>
              <a:tblPr/>
              <a:tblGrid>
                <a:gridCol w="675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155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AF7F3"/>
                          </a:solidFill>
                          <a:latin typeface="Open Sauce Light Bold"/>
                        </a:rPr>
                        <a:t>‘Abstract’ keyword.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7219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FAF7F3"/>
                          </a:solidFill>
                          <a:latin typeface="Open Sauce Light Bold"/>
                        </a:rPr>
                        <a:t>Abstract </a:t>
                      </a:r>
                      <a:r>
                        <a:rPr lang="en-US" sz="2400" dirty="0">
                          <a:solidFill>
                            <a:srgbClr val="FAF7F3"/>
                          </a:solidFill>
                          <a:latin typeface="Nunito Sans Regular"/>
                        </a:rPr>
                        <a:t>keyword is used to declare an abstract class.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028700" y="3751679"/>
            <a:ext cx="7028412" cy="25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9600" dirty="0">
                <a:solidFill>
                  <a:srgbClr val="FAF7F3"/>
                </a:solidFill>
                <a:latin typeface="Cormorant Garamond Light Bold"/>
              </a:rPr>
              <a:t>Java Abstract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0D2AC-CF87-7491-782D-D0CF0F87A248}"/>
              </a:ext>
            </a:extLst>
          </p:cNvPr>
          <p:cNvSpPr txBox="1"/>
          <p:nvPr/>
        </p:nvSpPr>
        <p:spPr>
          <a:xfrm>
            <a:off x="10045428" y="5610277"/>
            <a:ext cx="8249055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create an abstract class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abstract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class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Language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D3D3D3"/>
                </a:solidFill>
                <a:latin typeface="Droid Sans Mono"/>
              </a:rPr>
              <a:t>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fields and methods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try to create an object Language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throws an error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Language obj =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new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Language();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45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654391">
            <a:off x="3863594" y="-1388480"/>
            <a:ext cx="19677059" cy="1556276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111978">
            <a:off x="12918132" y="-342595"/>
            <a:ext cx="14740237" cy="116581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3143691" y="7254764"/>
            <a:ext cx="5955632" cy="4114800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10DFFC54-098A-C2EA-5AE6-536C12C10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8900000">
            <a:off x="11423187" y="1955546"/>
            <a:ext cx="5627036" cy="6080297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D323D25A-6AFC-A085-F334-9DF2B5966E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45780" y="951731"/>
            <a:ext cx="416795" cy="401303"/>
          </a:xfrm>
          <a:prstGeom prst="rect">
            <a:avLst/>
          </a:prstGeom>
        </p:spPr>
      </p:pic>
      <p:graphicFrame>
        <p:nvGraphicFramePr>
          <p:cNvPr id="17" name="Table 8">
            <a:extLst>
              <a:ext uri="{FF2B5EF4-FFF2-40B4-BE49-F238E27FC236}">
                <a16:creationId xmlns:a16="http://schemas.microsoft.com/office/drawing/2014/main" id="{413779B5-5D6E-826F-4900-A2C3DBFA6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42028"/>
              </p:ext>
            </p:extLst>
          </p:nvPr>
        </p:nvGraphicFramePr>
        <p:xfrm>
          <a:off x="2163219" y="604391"/>
          <a:ext cx="6755363" cy="2869756"/>
        </p:xfrm>
        <a:graphic>
          <a:graphicData uri="http://schemas.openxmlformats.org/drawingml/2006/table">
            <a:tbl>
              <a:tblPr/>
              <a:tblGrid>
                <a:gridCol w="6755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14962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AF7F3"/>
                          </a:solidFill>
                          <a:latin typeface="Open Sauce Light Bold"/>
                        </a:rPr>
                        <a:t>An abstract class can have both the regular methods and abstract methods.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147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2800" dirty="0">
                        <a:solidFill>
                          <a:srgbClr val="FAF7F3"/>
                        </a:solidFill>
                        <a:latin typeface="Nunito Sans Regular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Picture 3">
            <a:extLst>
              <a:ext uri="{FF2B5EF4-FFF2-40B4-BE49-F238E27FC236}">
                <a16:creationId xmlns:a16="http://schemas.microsoft.com/office/drawing/2014/main" id="{2489619D-3D9E-E1D3-B20F-2650C83DBA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42540" y="3399860"/>
            <a:ext cx="416795" cy="4013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ECE83-0CAD-E33F-CA19-E820FB97DBBF}"/>
              </a:ext>
            </a:extLst>
          </p:cNvPr>
          <p:cNvSpPr txBox="1"/>
          <p:nvPr/>
        </p:nvSpPr>
        <p:spPr>
          <a:xfrm>
            <a:off x="2133600" y="3256289"/>
            <a:ext cx="10668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abstract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class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Language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600" dirty="0">
              <a:solidFill>
                <a:srgbClr val="D3D3D3"/>
              </a:solidFill>
              <a:latin typeface="Droid Sans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abstract method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abstract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void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Droid Sans Mono"/>
              </a:rPr>
              <a:t>method1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D3D3D3"/>
              </a:solidFill>
              <a:effectLst/>
              <a:latin typeface="Droid Sans Mono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DDBE"/>
                </a:solidFill>
                <a:effectLst/>
                <a:latin typeface="Droid Sans Mono"/>
              </a:rPr>
              <a:t>// regular method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void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61AEEE"/>
                </a:solidFill>
                <a:effectLst/>
                <a:latin typeface="Droid Sans Mono"/>
              </a:rPr>
              <a:t>method2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() {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D3D3D3"/>
                </a:solidFill>
                <a:latin typeface="Droid Sans Mono"/>
              </a:rPr>
              <a:t>	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System.out.println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Droid Sans Mono"/>
              </a:rPr>
              <a:t>"This is regular method"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lang="en-US" altLang="en-US" sz="3600" dirty="0">
                <a:solidFill>
                  <a:srgbClr val="D3D3D3"/>
                </a:solidFill>
                <a:latin typeface="Droid Sans Mono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460476">
            <a:off x="7821296" y="2432868"/>
            <a:ext cx="11585768" cy="146486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397999">
            <a:off x="10750738" y="-769253"/>
            <a:ext cx="10263309" cy="81173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77483" y="6108857"/>
            <a:ext cx="4553602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82206" y="1091616"/>
            <a:ext cx="7028412" cy="2504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9600" dirty="0">
                <a:solidFill>
                  <a:srgbClr val="FAF7F3"/>
                </a:solidFill>
                <a:latin typeface="Cormorant Garamond Light Bold"/>
              </a:rPr>
              <a:t>Java Abstract Method</a:t>
            </a: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0AA1E7AC-A2E1-0545-259B-C09864B48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2119245">
            <a:off x="15726109" y="-1072532"/>
            <a:ext cx="2229473" cy="4114800"/>
          </a:xfrm>
          <a:prstGeom prst="rect">
            <a:avLst/>
          </a:prstGeom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7B8D4147-CC8E-1CCB-A067-33BB12232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1088449">
            <a:off x="16381108" y="114987"/>
            <a:ext cx="2229473" cy="4114800"/>
          </a:xfrm>
          <a:prstGeom prst="rect">
            <a:avLst/>
          </a:prstGeom>
        </p:spPr>
      </p:pic>
      <p:pic>
        <p:nvPicPr>
          <p:cNvPr id="13" name="Picture 23">
            <a:extLst>
              <a:ext uri="{FF2B5EF4-FFF2-40B4-BE49-F238E27FC236}">
                <a16:creationId xmlns:a16="http://schemas.microsoft.com/office/drawing/2014/main" id="{FB6F6992-9161-3665-4D8A-DA7F847DA1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3500000">
            <a:off x="15421309" y="-2272682"/>
            <a:ext cx="2229473" cy="411480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2C408B7E-6AB4-0305-AE11-EF5476BC88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17712" y="4110399"/>
            <a:ext cx="294222" cy="2832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32A2F6-6277-124C-6DC8-26E274837733}"/>
              </a:ext>
            </a:extLst>
          </p:cNvPr>
          <p:cNvSpPr txBox="1"/>
          <p:nvPr/>
        </p:nvSpPr>
        <p:spPr>
          <a:xfrm>
            <a:off x="1309610" y="4002236"/>
            <a:ext cx="11491989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59"/>
              </a:lnSpc>
              <a:defRPr/>
            </a:pPr>
            <a:r>
              <a:rPr lang="en-US" sz="2800" dirty="0">
                <a:solidFill>
                  <a:srgbClr val="FAF7F3"/>
                </a:solidFill>
                <a:latin typeface="Nunito Sans Regular"/>
              </a:rPr>
              <a:t>A method that doesn't have its body is known as an abstract method.</a:t>
            </a: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6F691F00-6ABE-69CD-29A4-8CB39C5F82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99632" y="4898230"/>
            <a:ext cx="294222" cy="2832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891122-1181-C24B-D022-96136A72E596}"/>
              </a:ext>
            </a:extLst>
          </p:cNvPr>
          <p:cNvSpPr txBox="1"/>
          <p:nvPr/>
        </p:nvSpPr>
        <p:spPr>
          <a:xfrm>
            <a:off x="1291530" y="4790067"/>
            <a:ext cx="11491989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59"/>
              </a:lnSpc>
              <a:defRPr/>
            </a:pPr>
            <a:r>
              <a:rPr lang="en-US" sz="2800" dirty="0">
                <a:solidFill>
                  <a:srgbClr val="FAF7F3"/>
                </a:solidFill>
                <a:latin typeface="Nunito Sans Regular"/>
              </a:rPr>
              <a:t>We use the same abstract keyword to create abstract methods.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5C7DDE6D-9DFC-8905-A6C8-16AD1BDA66C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97049" y="5701562"/>
            <a:ext cx="294222" cy="283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B6B096-7990-2CCC-FAF7-C8699D3DF255}"/>
              </a:ext>
            </a:extLst>
          </p:cNvPr>
          <p:cNvSpPr txBox="1"/>
          <p:nvPr/>
        </p:nvSpPr>
        <p:spPr>
          <a:xfrm>
            <a:off x="1312192" y="5569361"/>
            <a:ext cx="5926808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Droid Sans Mono"/>
              </a:rPr>
              <a:t>// error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Droid Sans Mono"/>
              </a:rPr>
              <a:t>// class should be abstract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Droid Sans Mono"/>
              </a:rPr>
              <a:t>class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Droid Sans Mono"/>
              </a:rPr>
              <a:t>Language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Droid Sans Mono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D3D3D3"/>
              </a:solidFill>
              <a:effectLst/>
              <a:latin typeface="Droid Sa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D3D3D3"/>
                </a:solidFill>
                <a:latin typeface="Droid Sans Mono"/>
              </a:rPr>
              <a:t>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latin typeface="Droid Sans Mono"/>
              </a:rPr>
              <a:t>// abstract method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	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Droid Sans Mono"/>
              </a:rPr>
              <a:t>abstract void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Droid Sans Mono"/>
              </a:rPr>
              <a:t>method1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Droid Sans Mono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latin typeface="Droid Sans Mono"/>
              </a:rPr>
              <a:t> }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E37252C0-4DF5-8C83-437D-789164F0CB6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97052" y="9405651"/>
            <a:ext cx="294222" cy="2832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F1A2CC-EE8F-592A-E079-A22F88F45F99}"/>
              </a:ext>
            </a:extLst>
          </p:cNvPr>
          <p:cNvSpPr txBox="1"/>
          <p:nvPr/>
        </p:nvSpPr>
        <p:spPr>
          <a:xfrm>
            <a:off x="1288950" y="9312986"/>
            <a:ext cx="11491989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359"/>
              </a:lnSpc>
              <a:defRPr/>
            </a:pPr>
            <a:r>
              <a:rPr lang="en-US" sz="2800" dirty="0">
                <a:solidFill>
                  <a:srgbClr val="FAF7F3"/>
                </a:solidFill>
                <a:latin typeface="Nunito Sans Regular"/>
              </a:rPr>
              <a:t>Class containing an abstract method should be declared abstract.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45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111679">
            <a:off x="-1445702" y="-4452698"/>
            <a:ext cx="11105500" cy="130513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756725">
            <a:off x="12090746" y="6742637"/>
            <a:ext cx="9067069" cy="46159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0296801">
            <a:off x="11676564" y="6094801"/>
            <a:ext cx="6887155" cy="475839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1688411" y="382850"/>
            <a:ext cx="8917415" cy="1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9600" dirty="0">
                <a:solidFill>
                  <a:srgbClr val="FAF7F3"/>
                </a:solidFill>
                <a:latin typeface="Cormorant Garamond Light Bold"/>
              </a:rPr>
              <a:t>Example: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602707" y="-2508620"/>
            <a:ext cx="3927764" cy="411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10DDED-A05C-982E-6E0A-F2C587E3B520}"/>
              </a:ext>
            </a:extLst>
          </p:cNvPr>
          <p:cNvSpPr txBox="1"/>
          <p:nvPr/>
        </p:nvSpPr>
        <p:spPr>
          <a:xfrm>
            <a:off x="685800" y="1943100"/>
            <a:ext cx="9821514" cy="855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abstract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Language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</a:t>
            </a:r>
          </a:p>
          <a:p>
            <a:endParaRPr lang="en-US" sz="3600" dirty="0"/>
          </a:p>
          <a:p>
            <a:r>
              <a:rPr lang="en-US" sz="3600" dirty="0"/>
              <a:t> 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// method of abstract class</a:t>
            </a:r>
          </a:p>
          <a:p>
            <a:r>
              <a:rPr lang="en-US" sz="3600" dirty="0"/>
              <a:t>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display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 {</a:t>
            </a:r>
          </a:p>
          <a:p>
            <a:r>
              <a:rPr lang="en-US" sz="3600" dirty="0"/>
              <a:t>    </a:t>
            </a:r>
            <a:r>
              <a:rPr lang="en-US" sz="36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System.out.println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sz="3600" dirty="0">
                <a:solidFill>
                  <a:schemeClr val="accent3"/>
                </a:solidFill>
              </a:rPr>
              <a:t>"This is Java Programming"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);</a:t>
            </a:r>
          </a:p>
          <a:p>
            <a:r>
              <a:rPr lang="en-US" sz="3600" dirty="0"/>
              <a:t>  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}</a:t>
            </a:r>
          </a:p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}</a:t>
            </a:r>
          </a:p>
          <a:p>
            <a:endParaRPr lang="en-US" sz="3600" dirty="0"/>
          </a:p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Main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extends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Language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{</a:t>
            </a:r>
          </a:p>
          <a:p>
            <a:endParaRPr lang="en-US" sz="3600" dirty="0"/>
          </a:p>
          <a:p>
            <a:r>
              <a:rPr lang="en-US" sz="3600" dirty="0"/>
              <a:t>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public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static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void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main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(String[] </a:t>
            </a:r>
            <a:r>
              <a:rPr lang="en-US" sz="36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args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) {</a:t>
            </a:r>
          </a:p>
          <a:p>
            <a:r>
              <a:rPr lang="en-US" sz="3600" dirty="0"/>
              <a:t>    </a:t>
            </a:r>
          </a:p>
          <a:p>
            <a:r>
              <a:rPr lang="en-US" sz="3600" dirty="0"/>
              <a:t>   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// create an object of Main</a:t>
            </a:r>
          </a:p>
          <a:p>
            <a:r>
              <a:rPr lang="en-US" sz="3600" dirty="0"/>
              <a:t>    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Main obj =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Main();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7963C-9783-B47B-A08A-FD29CAFB8B1B}"/>
              </a:ext>
            </a:extLst>
          </p:cNvPr>
          <p:cNvSpPr txBox="1"/>
          <p:nvPr/>
        </p:nvSpPr>
        <p:spPr>
          <a:xfrm>
            <a:off x="11201400" y="1943100"/>
            <a:ext cx="59636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// access method of abstract class</a:t>
            </a:r>
          </a:p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    // using object of Main class</a:t>
            </a:r>
          </a:p>
          <a:p>
            <a:r>
              <a:rPr lang="en-US" sz="3600" dirty="0"/>
              <a:t>    </a:t>
            </a:r>
            <a:r>
              <a:rPr lang="en-US" sz="36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obj.display</a:t>
            </a:r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();</a:t>
            </a:r>
          </a:p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}</a:t>
            </a:r>
          </a:p>
          <a:p>
            <a:r>
              <a:rPr lang="en-US" sz="36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}</a:t>
            </a:r>
            <a:endParaRPr lang="en-US" sz="28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738811" y="-2646508"/>
            <a:ext cx="7156856" cy="689084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16200000">
            <a:off x="-5158437" y="5233175"/>
            <a:ext cx="11020679" cy="554328"/>
            <a:chOff x="0" y="0"/>
            <a:chExt cx="14694239" cy="739104"/>
          </a:xfrm>
        </p:grpSpPr>
        <p:grpSp>
          <p:nvGrpSpPr>
            <p:cNvPr id="11" name="Group 11"/>
            <p:cNvGrpSpPr/>
            <p:nvPr/>
          </p:nvGrpSpPr>
          <p:grpSpPr>
            <a:xfrm>
              <a:off x="7021673" y="236142"/>
              <a:ext cx="271251" cy="271251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5412" r="4726"/>
            <a:stretch>
              <a:fillRect/>
            </a:stretch>
          </p:blipFill>
          <p:spPr>
            <a:xfrm>
              <a:off x="290928" y="264221"/>
              <a:ext cx="3231060" cy="25079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251"/>
            <a:stretch>
              <a:fillRect/>
            </a:stretch>
          </p:blipFill>
          <p:spPr>
            <a:xfrm>
              <a:off x="3521988" y="224093"/>
              <a:ext cx="3600079" cy="29091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5412" r="4726"/>
            <a:stretch>
              <a:fillRect/>
            </a:stretch>
          </p:blipFill>
          <p:spPr>
            <a:xfrm>
              <a:off x="7292923" y="264221"/>
              <a:ext cx="3231060" cy="25079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251"/>
            <a:stretch>
              <a:fillRect/>
            </a:stretch>
          </p:blipFill>
          <p:spPr>
            <a:xfrm>
              <a:off x="10523984" y="224093"/>
              <a:ext cx="3600079" cy="29091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98639" cy="73910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98639" cy="73910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893604" y="0"/>
              <a:ext cx="798639" cy="739104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895600" y="0"/>
              <a:ext cx="798639" cy="739104"/>
            </a:xfrm>
            <a:prstGeom prst="rect">
              <a:avLst/>
            </a:prstGeom>
          </p:spPr>
        </p:pic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9480755">
            <a:off x="16144563" y="3143007"/>
            <a:ext cx="2229473" cy="411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511551">
            <a:off x="16799562" y="4330526"/>
            <a:ext cx="2229473" cy="411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8100000">
            <a:off x="15839763" y="1942857"/>
            <a:ext cx="2229473" cy="41148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3433872">
            <a:off x="-839372" y="6760520"/>
            <a:ext cx="7893734" cy="92768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7012" y="2629168"/>
            <a:ext cx="12315738" cy="357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766059"/>
                </a:solidFill>
                <a:latin typeface="Segoe UI Variable Display" pitchFamily="2" charset="0"/>
              </a:rPr>
              <a:t>If the abstract class includes any abstract method, then all the </a:t>
            </a:r>
            <a:r>
              <a:rPr lang="en-US" sz="4000" b="1" dirty="0">
                <a:solidFill>
                  <a:srgbClr val="766059"/>
                </a:solidFill>
                <a:latin typeface="Segoe UI Variable Display" pitchFamily="2" charset="0"/>
              </a:rPr>
              <a:t>child classes </a:t>
            </a:r>
            <a:r>
              <a:rPr lang="en-US" sz="4000" dirty="0">
                <a:solidFill>
                  <a:srgbClr val="766059"/>
                </a:solidFill>
                <a:latin typeface="Segoe UI Variable Display" pitchFamily="2" charset="0"/>
              </a:rPr>
              <a:t>inherited from the abstract superclass </a:t>
            </a:r>
            <a:r>
              <a:rPr lang="en-US" sz="4000" b="1" dirty="0">
                <a:solidFill>
                  <a:srgbClr val="766059"/>
                </a:solidFill>
                <a:latin typeface="Segoe UI Variable Display" pitchFamily="2" charset="0"/>
              </a:rPr>
              <a:t>must provide the implementation </a:t>
            </a:r>
            <a:r>
              <a:rPr lang="en-US" sz="4000" dirty="0">
                <a:solidFill>
                  <a:srgbClr val="766059"/>
                </a:solidFill>
                <a:latin typeface="Segoe UI Variable Display" pitchFamily="2" charset="0"/>
              </a:rPr>
              <a:t>of the abstract method.  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75908449-7EB6-DBA6-573C-D6C9D59BD991}"/>
              </a:ext>
            </a:extLst>
          </p:cNvPr>
          <p:cNvSpPr txBox="1"/>
          <p:nvPr/>
        </p:nvSpPr>
        <p:spPr>
          <a:xfrm>
            <a:off x="1204881" y="1028700"/>
            <a:ext cx="12315738" cy="1273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9600" dirty="0">
                <a:solidFill>
                  <a:srgbClr val="FAF7F3"/>
                </a:solidFill>
                <a:latin typeface="Cormorant Garamond Light Bold"/>
              </a:rPr>
              <a:t>Inheriting Abstract Class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5036F3-8699-EA2C-E26D-882AE2E7C757}"/>
              </a:ext>
            </a:extLst>
          </p:cNvPr>
          <p:cNvSpPr txBox="1"/>
          <p:nvPr/>
        </p:nvSpPr>
        <p:spPr>
          <a:xfrm>
            <a:off x="1347012" y="7010512"/>
            <a:ext cx="11916382" cy="2762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66059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+mn-cs"/>
              </a:rPr>
              <a:t>If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66059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+mn-cs"/>
              </a:rPr>
              <a:t> the inherited class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66059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+mn-cs"/>
              </a:rPr>
              <a:t>doesn't provide the implementation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66059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+mn-cs"/>
              </a:rPr>
              <a:t> of the abstract method of parent class, it should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766059"/>
                </a:solidFill>
                <a:effectLst/>
                <a:uLnTx/>
                <a:uFillTx/>
                <a:latin typeface="Segoe UI Variable Display" pitchFamily="2" charset="0"/>
                <a:ea typeface="+mn-ea"/>
                <a:cs typeface="+mn-cs"/>
              </a:rPr>
              <a:t>also be declared as abstract</a:t>
            </a:r>
            <a:endParaRPr lang="en-US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>
            <a:alpha val="5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885573">
            <a:off x="-2138726" y="6664105"/>
            <a:ext cx="7096154" cy="4644755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6605724" y="4867904"/>
            <a:ext cx="139827" cy="13982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-3174887" y="515263"/>
            <a:ext cx="12315738" cy="127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9600" dirty="0">
                <a:solidFill>
                  <a:srgbClr val="544541"/>
                </a:solidFill>
                <a:latin typeface="Cormorant Garamond Light Bold"/>
              </a:rPr>
              <a:t>Example: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BC28C-33C3-1389-2AD4-2DF590C47DB7}"/>
              </a:ext>
            </a:extLst>
          </p:cNvPr>
          <p:cNvSpPr txBox="1"/>
          <p:nvPr/>
        </p:nvSpPr>
        <p:spPr>
          <a:xfrm>
            <a:off x="594776" y="2301994"/>
            <a:ext cx="7514617" cy="852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abstract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class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Animal</a:t>
            </a:r>
            <a:r>
              <a:rPr lang="en-US" sz="3200" dirty="0"/>
              <a:t> {</a:t>
            </a:r>
          </a:p>
          <a:p>
            <a:r>
              <a:rPr lang="en-US" sz="3200" dirty="0"/>
              <a:t> 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abstract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void</a:t>
            </a:r>
            <a:r>
              <a:rPr lang="en-US" sz="3200" dirty="0"/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makeSound</a:t>
            </a:r>
            <a:r>
              <a:rPr lang="en-US" sz="3200" dirty="0"/>
              <a:t>();</a:t>
            </a:r>
          </a:p>
          <a:p>
            <a:endParaRPr lang="en-US" sz="3200" dirty="0"/>
          </a:p>
          <a:p>
            <a:r>
              <a:rPr lang="en-US" sz="3200" dirty="0"/>
              <a:t> 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public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void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eat</a:t>
            </a:r>
            <a:r>
              <a:rPr lang="en-US" sz="3200" dirty="0"/>
              <a:t>() {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System.out.println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"I can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eat."</a:t>
            </a:r>
            <a:r>
              <a:rPr lang="en-US" sz="3200" dirty="0"/>
              <a:t>);</a:t>
            </a:r>
          </a:p>
          <a:p>
            <a:r>
              <a:rPr lang="en-US" sz="3200" dirty="0"/>
              <a:t>  } "</a:t>
            </a:r>
          </a:p>
          <a:p>
            <a:r>
              <a:rPr lang="en-US" sz="3200" dirty="0"/>
              <a:t>}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class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Dog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extends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Animal</a:t>
            </a:r>
            <a:r>
              <a:rPr lang="en-US" sz="3200" dirty="0"/>
              <a:t> {</a:t>
            </a:r>
          </a:p>
          <a:p>
            <a:endParaRPr lang="en-US" sz="3200" dirty="0"/>
          </a:p>
          <a:p>
            <a:r>
              <a:rPr lang="en-US" sz="3200" dirty="0"/>
              <a:t> 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provide implementation of abstract </a:t>
            </a:r>
            <a:r>
              <a:rPr lang="en-US" sz="3200" dirty="0"/>
              <a:t>method</a:t>
            </a:r>
          </a:p>
          <a:p>
            <a:r>
              <a:rPr lang="en-US" sz="3200" dirty="0"/>
              <a:t> 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public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void</a:t>
            </a:r>
            <a:r>
              <a:rPr lang="en-US" sz="3200" dirty="0"/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makeSound</a:t>
            </a:r>
            <a:r>
              <a:rPr lang="en-US" sz="3200" dirty="0"/>
              <a:t>() {</a:t>
            </a:r>
          </a:p>
          <a:p>
            <a:r>
              <a:rPr lang="en-US" sz="3200" dirty="0"/>
              <a:t>    </a:t>
            </a:r>
            <a:r>
              <a:rPr lang="en-US" sz="3200" dirty="0" err="1"/>
              <a:t>System.out.println</a:t>
            </a:r>
            <a:r>
              <a:rPr lang="en-US" sz="3200" dirty="0"/>
              <a:t>("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Bark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bark</a:t>
            </a:r>
            <a:r>
              <a:rPr lang="en-US" sz="3200" dirty="0"/>
              <a:t>");</a:t>
            </a:r>
          </a:p>
          <a:p>
            <a:r>
              <a:rPr lang="en-US" sz="3200" dirty="0"/>
              <a:t>  }</a:t>
            </a:r>
          </a:p>
          <a:p>
            <a:r>
              <a:rPr lang="en-US" sz="3200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3E2D5C-8AB9-72D8-196F-0820CA649FCB}"/>
              </a:ext>
            </a:extLst>
          </p:cNvPr>
          <p:cNvSpPr txBox="1"/>
          <p:nvPr/>
        </p:nvSpPr>
        <p:spPr>
          <a:xfrm>
            <a:off x="9002526" y="2301994"/>
            <a:ext cx="657265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class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Main</a:t>
            </a:r>
            <a:r>
              <a:rPr lang="en-US" sz="3200" dirty="0"/>
              <a:t> {</a:t>
            </a:r>
          </a:p>
          <a:p>
            <a:r>
              <a:rPr lang="en-US" sz="3200" dirty="0"/>
              <a:t> 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public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static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void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main</a:t>
            </a:r>
            <a:r>
              <a:rPr lang="en-US" sz="3200" dirty="0"/>
              <a:t>(String[] </a:t>
            </a:r>
            <a:r>
              <a:rPr lang="en-US" sz="3200" dirty="0" err="1"/>
              <a:t>args</a:t>
            </a:r>
            <a:r>
              <a:rPr lang="en-US" sz="3200" dirty="0"/>
              <a:t>) {</a:t>
            </a:r>
          </a:p>
          <a:p>
            <a:endParaRPr lang="en-US" sz="3200" dirty="0"/>
          </a:p>
          <a:p>
            <a:r>
              <a:rPr lang="en-US" sz="3200" dirty="0"/>
              <a:t>   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create an object of Dog class</a:t>
            </a:r>
          </a:p>
          <a:p>
            <a:r>
              <a:rPr lang="en-US" sz="3200" dirty="0"/>
              <a:t>    Dog d1 =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new</a:t>
            </a:r>
            <a:r>
              <a:rPr lang="en-US" sz="3200" dirty="0"/>
              <a:t> Dog();</a:t>
            </a:r>
          </a:p>
          <a:p>
            <a:endParaRPr lang="en-US" sz="3200" dirty="0"/>
          </a:p>
          <a:p>
            <a:r>
              <a:rPr lang="en-US" sz="3200" dirty="0"/>
              <a:t>    d1.makeSound();</a:t>
            </a:r>
          </a:p>
          <a:p>
            <a:r>
              <a:rPr lang="en-US" sz="3200" dirty="0"/>
              <a:t>    d1.eat();</a:t>
            </a:r>
          </a:p>
          <a:p>
            <a:r>
              <a:rPr lang="en-US" sz="3200" dirty="0"/>
              <a:t>  }</a:t>
            </a:r>
          </a:p>
          <a:p>
            <a:r>
              <a:rPr lang="en-US" sz="3200" dirty="0"/>
              <a:t>}</a:t>
            </a:r>
            <a:endParaRPr 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573538">
            <a:off x="12735250" y="34554"/>
            <a:ext cx="11105500" cy="1305133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57983">
            <a:off x="15472349" y="-2785467"/>
            <a:ext cx="7706061" cy="7593972"/>
          </a:xfrm>
          <a:prstGeom prst="rect">
            <a:avLst/>
          </a:prstGeom>
        </p:spPr>
      </p:pic>
      <p:pic>
        <p:nvPicPr>
          <p:cNvPr id="38" name="Picture 16">
            <a:extLst>
              <a:ext uri="{FF2B5EF4-FFF2-40B4-BE49-F238E27FC236}">
                <a16:creationId xmlns:a16="http://schemas.microsoft.com/office/drawing/2014/main" id="{B4E57024-5A94-6FC4-4678-26F9D2BE1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546076">
            <a:off x="15624749" y="-2633067"/>
            <a:ext cx="7706061" cy="7593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399103">
            <a:off x="-5958452" y="1228738"/>
            <a:ext cx="14857945" cy="117512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70423">
            <a:off x="11914358" y="-3775658"/>
            <a:ext cx="8532821" cy="6748686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600819" y="3512206"/>
            <a:ext cx="7316961" cy="8686810"/>
            <a:chOff x="-36830" y="-1270"/>
            <a:chExt cx="6417310" cy="7618730"/>
          </a:xfrm>
        </p:grpSpPr>
        <p:sp>
          <p:nvSpPr>
            <p:cNvPr id="5" name="Freeform 5"/>
            <p:cNvSpPr/>
            <p:nvPr/>
          </p:nvSpPr>
          <p:spPr>
            <a:xfrm>
              <a:off x="-36830" y="-1270"/>
              <a:ext cx="6417310" cy="7618730"/>
            </a:xfrm>
            <a:custGeom>
              <a:avLst/>
              <a:gdLst/>
              <a:ahLst/>
              <a:cxnLst/>
              <a:rect l="l" t="t" r="r" b="b"/>
              <a:pathLst>
                <a:path w="6417310" h="7618730">
                  <a:moveTo>
                    <a:pt x="80010" y="2303780"/>
                  </a:moveTo>
                  <a:cubicBezTo>
                    <a:pt x="0" y="2415540"/>
                    <a:pt x="52070" y="5335270"/>
                    <a:pt x="73660" y="5438140"/>
                  </a:cubicBezTo>
                  <a:cubicBezTo>
                    <a:pt x="95250" y="5541010"/>
                    <a:pt x="3042920" y="7618730"/>
                    <a:pt x="3211830" y="7606030"/>
                  </a:cubicBezTo>
                  <a:cubicBezTo>
                    <a:pt x="3380740" y="7593330"/>
                    <a:pt x="6206490" y="5601970"/>
                    <a:pt x="6226810" y="5436870"/>
                  </a:cubicBezTo>
                  <a:cubicBezTo>
                    <a:pt x="6247130" y="5271770"/>
                    <a:pt x="6356350" y="2599690"/>
                    <a:pt x="6386830" y="2334260"/>
                  </a:cubicBezTo>
                  <a:cubicBezTo>
                    <a:pt x="6417310" y="2068830"/>
                    <a:pt x="3336290" y="0"/>
                    <a:pt x="3067050" y="1270"/>
                  </a:cubicBezTo>
                  <a:cubicBezTo>
                    <a:pt x="2797810" y="2540"/>
                    <a:pt x="280670" y="2024380"/>
                    <a:pt x="80010" y="2303780"/>
                  </a:cubicBezTo>
                  <a:close/>
                </a:path>
              </a:pathLst>
            </a:custGeom>
            <a:blipFill>
              <a:blip r:embed="rId6"/>
              <a:stretch>
                <a:fillRect l="579" t="-5526" r="-579" b="-5560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601359" y="2952525"/>
            <a:ext cx="5498334" cy="4698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69540" y="447993"/>
            <a:ext cx="12051060" cy="2504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9600" dirty="0">
                <a:solidFill>
                  <a:srgbClr val="FAF7F3"/>
                </a:solidFill>
                <a:latin typeface="Cormorant Garamond Light Bold"/>
              </a:rPr>
              <a:t>Accesses Constructor of Abstract Classes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762000" y="7336908"/>
            <a:ext cx="5300094" cy="41148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7A20D11-5B07-5AF3-6391-9B69210636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9774" y="3822595"/>
            <a:ext cx="416795" cy="401303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E24DE760-3485-83D7-8830-A2AA2D589C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9774" y="4813400"/>
            <a:ext cx="416795" cy="401303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0F79A798-A805-E1B9-AC5D-E2618E62874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9774" y="6823031"/>
            <a:ext cx="416795" cy="401303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5911837B-8AB1-CCE2-1525-27CC1A246A6D}"/>
              </a:ext>
            </a:extLst>
          </p:cNvPr>
          <p:cNvSpPr txBox="1"/>
          <p:nvPr/>
        </p:nvSpPr>
        <p:spPr>
          <a:xfrm>
            <a:off x="1512752" y="4745852"/>
            <a:ext cx="11915458" cy="1681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can access the constructor of an abstract class from the subclass </a:t>
            </a:r>
            <a:r>
              <a:rPr lang="en-US" sz="3200" b="1" dirty="0">
                <a:solidFill>
                  <a:srgbClr val="544541"/>
                </a:solidFill>
                <a:latin typeface="Open Sauce Light Bold"/>
              </a:rPr>
              <a:t>using the super keyword</a:t>
            </a: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, similar as assessing methods from main class.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BD2E701-7C80-B06B-5DE9-B1426F757CFB}"/>
              </a:ext>
            </a:extLst>
          </p:cNvPr>
          <p:cNvSpPr txBox="1"/>
          <p:nvPr/>
        </p:nvSpPr>
        <p:spPr>
          <a:xfrm>
            <a:off x="1512752" y="3753855"/>
            <a:ext cx="12889048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An abstract class can have </a:t>
            </a:r>
            <a:r>
              <a:rPr lang="en-US" sz="3200" b="1" dirty="0">
                <a:solidFill>
                  <a:srgbClr val="544541"/>
                </a:solidFill>
                <a:latin typeface="Open Sauce Light Bold"/>
              </a:rPr>
              <a:t>constructors like the regular class</a:t>
            </a: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F8EA013-019E-1C7A-D1B6-F9190DC1511D}"/>
              </a:ext>
            </a:extLst>
          </p:cNvPr>
          <p:cNvSpPr txBox="1"/>
          <p:nvPr/>
        </p:nvSpPr>
        <p:spPr>
          <a:xfrm>
            <a:off x="1512752" y="6754292"/>
            <a:ext cx="12088067" cy="110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The </a:t>
            </a:r>
            <a:r>
              <a:rPr lang="en-US" sz="3200" b="1" dirty="0">
                <a:solidFill>
                  <a:srgbClr val="544541"/>
                </a:solidFill>
                <a:latin typeface="Open Sauce Light Bold"/>
              </a:rPr>
              <a:t>super</a:t>
            </a: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 </a:t>
            </a:r>
            <a:r>
              <a:rPr lang="en-US" sz="3200" b="1" dirty="0">
                <a:solidFill>
                  <a:srgbClr val="544541"/>
                </a:solidFill>
                <a:latin typeface="Open Sauce Light Bold"/>
              </a:rPr>
              <a:t>should</a:t>
            </a: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 always </a:t>
            </a:r>
            <a:r>
              <a:rPr lang="en-US" sz="3200" b="1" dirty="0">
                <a:solidFill>
                  <a:srgbClr val="544541"/>
                </a:solidFill>
                <a:latin typeface="Open Sauce Light Bold"/>
              </a:rPr>
              <a:t>be the first statement </a:t>
            </a: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of the subclass constructor.</a:t>
            </a: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069EF684-5CCF-6CDD-0C3F-83B809C966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06534" y="8123291"/>
            <a:ext cx="416795" cy="401303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79800E0D-C10A-62EB-2B5F-13BF2363BDEA}"/>
              </a:ext>
            </a:extLst>
          </p:cNvPr>
          <p:cNvSpPr txBox="1"/>
          <p:nvPr/>
        </p:nvSpPr>
        <p:spPr>
          <a:xfrm>
            <a:off x="1509512" y="8054552"/>
            <a:ext cx="12088067" cy="1104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super() is </a:t>
            </a:r>
            <a:r>
              <a:rPr lang="en-US" sz="3200" b="1" dirty="0">
                <a:solidFill>
                  <a:srgbClr val="544541"/>
                </a:solidFill>
                <a:latin typeface="Open Sauce Light Bold"/>
              </a:rPr>
              <a:t>added</a:t>
            </a: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 in each class constructor </a:t>
            </a:r>
            <a:r>
              <a:rPr lang="en-US" sz="3200" b="1" dirty="0">
                <a:solidFill>
                  <a:srgbClr val="544541"/>
                </a:solidFill>
                <a:latin typeface="Open Sauce Light Bold"/>
              </a:rPr>
              <a:t>implicitly</a:t>
            </a:r>
            <a:r>
              <a:rPr lang="en-US" sz="3200" dirty="0">
                <a:solidFill>
                  <a:srgbClr val="544541"/>
                </a:solidFill>
                <a:latin typeface="Open Sauce Light Bold"/>
              </a:rPr>
              <a:t> by compiler </a:t>
            </a:r>
            <a:r>
              <a:rPr lang="en-US" sz="3200" b="1" dirty="0">
                <a:solidFill>
                  <a:srgbClr val="544541"/>
                </a:solidFill>
                <a:latin typeface="Open Sauce Light Bold"/>
              </a:rPr>
              <a:t>if there is no super().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A0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133204">
            <a:off x="-2945822" y="-3863178"/>
            <a:ext cx="13676622" cy="172922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13150">
            <a:off x="5574704" y="2329550"/>
            <a:ext cx="23366845" cy="1070626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87455" y="-2221411"/>
            <a:ext cx="4431665" cy="478863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85881" y="6591300"/>
            <a:ext cx="5817841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E85A02-2678-F336-9745-9C1412B428AE}"/>
              </a:ext>
            </a:extLst>
          </p:cNvPr>
          <p:cNvSpPr txBox="1"/>
          <p:nvPr/>
        </p:nvSpPr>
        <p:spPr>
          <a:xfrm>
            <a:off x="792881" y="603797"/>
            <a:ext cx="14714706" cy="951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abstract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class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Animal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5400" dirty="0">
                <a:solidFill>
                  <a:srgbClr val="D3D3D3"/>
                </a:solidFill>
                <a:latin typeface="Droid Sans Mono"/>
              </a:rPr>
              <a:t>	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Animal()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5400" dirty="0">
                <a:solidFill>
                  <a:srgbClr val="D3D3D3"/>
                </a:solidFill>
                <a:latin typeface="Droid Sans Mono"/>
              </a:rPr>
              <a:t>		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….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5400" dirty="0">
                <a:solidFill>
                  <a:srgbClr val="D3D3D3"/>
                </a:solidFill>
                <a:latin typeface="Droid Sans Mono"/>
              </a:rPr>
              <a:t>	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class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Dog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extends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E6C07B"/>
                </a:solidFill>
                <a:effectLst/>
                <a:latin typeface="Droid Sans Mono"/>
              </a:rPr>
              <a:t>Animal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5400" dirty="0">
                <a:solidFill>
                  <a:srgbClr val="D3D3D3"/>
                </a:solidFill>
                <a:latin typeface="Droid Sans Mono"/>
              </a:rPr>
              <a:t>	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Dog()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5400" dirty="0">
                <a:solidFill>
                  <a:srgbClr val="D3D3D3"/>
                </a:solidFill>
                <a:latin typeface="Droid Sans Mono"/>
              </a:rPr>
              <a:t>		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C678DD"/>
                </a:solidFill>
                <a:effectLst/>
                <a:latin typeface="Droid Sans Mono"/>
              </a:rPr>
              <a:t>super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5400" dirty="0">
                <a:solidFill>
                  <a:srgbClr val="D3D3D3"/>
                </a:solidFill>
                <a:latin typeface="Droid Sans Mono"/>
              </a:rPr>
              <a:t>			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...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5400" dirty="0">
                <a:solidFill>
                  <a:srgbClr val="D3D3D3"/>
                </a:solidFill>
                <a:latin typeface="Droid Sans Mono"/>
              </a:rPr>
              <a:t>	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Droid Sans Mono"/>
              </a:rPr>
              <a:t> }</a:t>
            </a: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9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715</Words>
  <Application>Microsoft Office PowerPoint</Application>
  <PresentationFormat>Custom</PresentationFormat>
  <Paragraphs>137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Droid Sans Mono</vt:lpstr>
      <vt:lpstr>Cormorant Garamond Light Bold</vt:lpstr>
      <vt:lpstr>Open Sauce Light</vt:lpstr>
      <vt:lpstr>Segoe UI Variable Display</vt:lpstr>
      <vt:lpstr>Open Sauce Light Bold</vt:lpstr>
      <vt:lpstr>Arial</vt:lpstr>
      <vt:lpstr>Nunito Sans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Muted Organic Abstract About Myself at Work Creative Presentation</dc:title>
  <dc:creator>DELL</dc:creator>
  <cp:lastModifiedBy>Akash Sree</cp:lastModifiedBy>
  <cp:revision>2</cp:revision>
  <dcterms:created xsi:type="dcterms:W3CDTF">2006-08-16T00:00:00Z</dcterms:created>
  <dcterms:modified xsi:type="dcterms:W3CDTF">2023-04-03T19:12:15Z</dcterms:modified>
  <dc:identifier>DAFfBkn42Wk</dc:identifier>
</cp:coreProperties>
</file>